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Questrial" pitchFamily="2" charset="77"/>
      <p:regular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j/iQchlEjIrpQmceeSgOKOZHR5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72D2A4B-FFD1-4862-9445-0B6DD82359DE}">
  <a:tblStyle styleId="{672D2A4B-FFD1-4862-9445-0B6DD82359D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551c9238d_0_5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551c9238d_0_5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4551c9238d_0_6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4551c9238d_0_6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4551c9238d_0_5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g14551c9238d_0_5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4551c9238d_0_5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14551c9238d_0_5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4551c9238d_0_5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g14551c9238d_0_5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cabulary.com/dictionary/braggar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apers.mynog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0" y="4666500"/>
            <a:ext cx="9144000" cy="477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chemeClr val="lt1"/>
                </a:solidFill>
                <a:highlight>
                  <a:schemeClr val="dk1"/>
                </a:highlight>
                <a:latin typeface="Questrial"/>
                <a:ea typeface="Questrial"/>
                <a:cs typeface="Questrial"/>
                <a:sym typeface="Questrial"/>
              </a:rPr>
              <a:t>PEERING PERSONALS TEMPLATE</a:t>
            </a:r>
            <a:endParaRPr sz="1900" b="1">
              <a:solidFill>
                <a:schemeClr val="lt1"/>
              </a:solidFill>
              <a:highlight>
                <a:schemeClr val="dk1"/>
              </a:highlight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3" name="Picture 2" descr="A picture containing clipart, cartoon, illustration, art&#10;&#10;Description automatically generated">
            <a:extLst>
              <a:ext uri="{FF2B5EF4-FFF2-40B4-BE49-F238E27FC236}">
                <a16:creationId xmlns:a16="http://schemas.microsoft.com/office/drawing/2014/main" id="{81B7E5B1-9763-CD92-C1BD-98B808E3B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3406" y="166977"/>
            <a:ext cx="4474472" cy="42225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4551c9238d_0_588"/>
          <p:cNvSpPr txBox="1"/>
          <p:nvPr/>
        </p:nvSpPr>
        <p:spPr>
          <a:xfrm>
            <a:off x="1586800" y="-21975"/>
            <a:ext cx="58356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b="1">
                <a:solidFill>
                  <a:schemeClr val="accent5"/>
                </a:solidFill>
                <a:latin typeface="Questrial"/>
                <a:ea typeface="Questrial"/>
                <a:cs typeface="Questrial"/>
                <a:sym typeface="Questrial"/>
              </a:rPr>
              <a:t>Peering Personals in a Nutshell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61" name="Google Shape;61;g14551c9238d_0_588"/>
          <p:cNvSpPr txBox="1"/>
          <p:nvPr/>
        </p:nvSpPr>
        <p:spPr>
          <a:xfrm>
            <a:off x="202875" y="838100"/>
            <a:ext cx="7422900" cy="25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Questrial"/>
              <a:buChar char="●"/>
            </a:pPr>
            <a:r>
              <a:rPr lang="en-GB" b="1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Brag to Connect </a:t>
            </a:r>
            <a:r>
              <a:rPr lang="en-GB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- </a:t>
            </a:r>
            <a:r>
              <a:rPr lang="en-GB" dirty="0">
                <a:latin typeface="Questrial"/>
                <a:ea typeface="Questrial"/>
                <a:cs typeface="Questrial"/>
                <a:sym typeface="Questrial"/>
              </a:rPr>
              <a:t>A </a:t>
            </a:r>
            <a:r>
              <a:rPr lang="en-GB" u="sng" dirty="0">
                <a:latin typeface="Questrial"/>
                <a:ea typeface="Questrial"/>
                <a:cs typeface="Questrial"/>
                <a:sym typeface="Questrial"/>
              </a:rPr>
              <a:t>60 second slot</a:t>
            </a:r>
            <a:r>
              <a:rPr lang="en-GB" dirty="0">
                <a:latin typeface="Questrial"/>
                <a:ea typeface="Questrial"/>
                <a:cs typeface="Questrial"/>
                <a:sym typeface="Questrial"/>
              </a:rPr>
              <a:t> for you to brag about your network and peering presence for the betterment of the interconnected Internet ecosystem. One of those occasions where we don’t mind b</a:t>
            </a:r>
            <a:r>
              <a:rPr lang="en-GB" dirty="0">
                <a:uFill>
                  <a:noFill/>
                </a:uFill>
                <a:latin typeface="Questrial"/>
                <a:ea typeface="Questrial"/>
                <a:cs typeface="Questrial"/>
                <a:sym typeface="Questrial"/>
                <a:hlinkClick r:id="rId3"/>
              </a:rPr>
              <a:t>raggart</a:t>
            </a:r>
            <a:r>
              <a:rPr lang="en-GB" dirty="0">
                <a:latin typeface="Questrial"/>
                <a:ea typeface="Questrial"/>
                <a:cs typeface="Questrial"/>
                <a:sym typeface="Questrial"/>
              </a:rPr>
              <a:t>s.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Questrial"/>
              <a:buChar char="●"/>
            </a:pPr>
            <a:r>
              <a:rPr lang="en-GB" b="1" dirty="0">
                <a:latin typeface="Questrial"/>
                <a:ea typeface="Questrial"/>
                <a:cs typeface="Questrial"/>
                <a:sym typeface="Questrial"/>
              </a:rPr>
              <a:t>Gone in 60 seconds</a:t>
            </a:r>
            <a:r>
              <a:rPr lang="en-GB" dirty="0">
                <a:latin typeface="Questrial"/>
                <a:ea typeface="Questrial"/>
                <a:cs typeface="Questrial"/>
                <a:sym typeface="Questrial"/>
              </a:rPr>
              <a:t> - Anything more than 60 seconds and you’ll have to face our friendly bouncers. For you own safety, please keep it short and simple.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Questrial"/>
              <a:buChar char="●"/>
            </a:pPr>
            <a:r>
              <a:rPr lang="en-GB" b="1" dirty="0">
                <a:latin typeface="Questrial"/>
                <a:ea typeface="Questrial"/>
                <a:cs typeface="Questrial"/>
                <a:sym typeface="Questrial"/>
              </a:rPr>
              <a:t>Speed Dating for the Peering Ecosystem</a:t>
            </a:r>
            <a:r>
              <a:rPr lang="en-GB" dirty="0">
                <a:latin typeface="Questrial"/>
                <a:ea typeface="Questrial"/>
                <a:cs typeface="Questrial"/>
                <a:sym typeface="Questrial"/>
              </a:rPr>
              <a:t> - To encourage “eligible” networks to meet large numbers of new potential peering partners in a very short period of time.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Questrial"/>
              <a:buChar char="●"/>
            </a:pPr>
            <a:r>
              <a:rPr lang="en-GB" b="1" dirty="0">
                <a:latin typeface="Questrial"/>
                <a:ea typeface="Questrial"/>
                <a:cs typeface="Questrial"/>
                <a:sym typeface="Questrial"/>
              </a:rPr>
              <a:t>Profile Broadcasting</a:t>
            </a:r>
            <a:r>
              <a:rPr lang="en-GB" dirty="0">
                <a:latin typeface="Questrial"/>
                <a:ea typeface="Questrial"/>
                <a:cs typeface="Questrial"/>
                <a:sym typeface="Questrial"/>
              </a:rPr>
              <a:t> - A broadcast activity for peering people to connect.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2" name="Google Shape;62;g14551c9238d_0_588"/>
          <p:cNvSpPr txBox="1"/>
          <p:nvPr/>
        </p:nvSpPr>
        <p:spPr>
          <a:xfrm>
            <a:off x="1055650" y="3606775"/>
            <a:ext cx="6897900" cy="1046700"/>
          </a:xfrm>
          <a:prstGeom prst="rect">
            <a:avLst/>
          </a:prstGeom>
          <a:solidFill>
            <a:srgbClr val="6FA8DC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estrial"/>
                <a:ea typeface="Questrial"/>
                <a:cs typeface="Questrial"/>
                <a:sym typeface="Questrial"/>
              </a:rPr>
              <a:t>On a serious note……..Peering Personals offers the opportunity for network operators to introduce your network/peering information to other participants in a brief 60 seconds presentation, hence maximising your network awareness, boosting peering opportunities and improving network performance.</a:t>
            </a:r>
            <a:endParaRPr sz="1250">
              <a:solidFill>
                <a:schemeClr val="dk1"/>
              </a:solidFill>
            </a:endParaRPr>
          </a:p>
        </p:txBody>
      </p:sp>
      <p:pic>
        <p:nvPicPr>
          <p:cNvPr id="4" name="Picture 3" descr="A picture containing clipart, cartoon, illustration, art&#10;&#10;Description automatically generated">
            <a:extLst>
              <a:ext uri="{FF2B5EF4-FFF2-40B4-BE49-F238E27FC236}">
                <a16:creationId xmlns:a16="http://schemas.microsoft.com/office/drawing/2014/main" id="{B500AC75-DFBE-2CC4-F93F-3E361576D3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8350" y="4096799"/>
            <a:ext cx="978010" cy="9229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4551c9238d_0_600"/>
          <p:cNvSpPr txBox="1"/>
          <p:nvPr/>
        </p:nvSpPr>
        <p:spPr>
          <a:xfrm>
            <a:off x="1654200" y="0"/>
            <a:ext cx="58356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b="1">
                <a:solidFill>
                  <a:schemeClr val="accent5"/>
                </a:solidFill>
                <a:latin typeface="Questrial"/>
                <a:ea typeface="Questrial"/>
                <a:cs typeface="Questrial"/>
                <a:sym typeface="Questrial"/>
              </a:rPr>
              <a:t>How to Participate?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69" name="Google Shape;69;g14551c9238d_0_600"/>
          <p:cNvSpPr txBox="1"/>
          <p:nvPr/>
        </p:nvSpPr>
        <p:spPr>
          <a:xfrm>
            <a:off x="202875" y="838100"/>
            <a:ext cx="7422900" cy="38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Questrial"/>
              <a:buChar char="●"/>
            </a:pPr>
            <a:r>
              <a:rPr lang="en-GB" b="1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Template </a:t>
            </a:r>
            <a:r>
              <a:rPr lang="en-GB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- Choose the right category template that suits your organisation’s profile and complete the required details </a:t>
            </a:r>
            <a:r>
              <a:rPr lang="en-GB" dirty="0">
                <a:latin typeface="Questrial"/>
                <a:ea typeface="Questrial"/>
                <a:cs typeface="Questrial"/>
                <a:sym typeface="Questrial"/>
              </a:rPr>
              <a:t>.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Questrial"/>
              <a:buChar char="●"/>
            </a:pPr>
            <a:r>
              <a:rPr lang="en-GB" b="1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One Slide</a:t>
            </a:r>
            <a:r>
              <a:rPr lang="en-GB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- Each organisation is </a:t>
            </a:r>
            <a:r>
              <a:rPr lang="en-GB" b="1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ONLY</a:t>
            </a:r>
            <a:r>
              <a:rPr lang="en-GB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allowed one slide per category.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Questrial"/>
              <a:buChar char="●"/>
            </a:pPr>
            <a:r>
              <a:rPr lang="en-GB" b="1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Submission - </a:t>
            </a:r>
            <a:r>
              <a:rPr lang="en-GB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You may submit the completed slide via MyNOG-10’s Call for Paper portal </a:t>
            </a:r>
            <a:r>
              <a:rPr lang="en-GB" u="sng" dirty="0"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  <a:hlinkClick r:id="rId3"/>
              </a:rPr>
              <a:t>https://papers.mynog.org/</a:t>
            </a:r>
            <a:r>
              <a:rPr lang="en-GB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. Please don’t forget to select “</a:t>
            </a:r>
            <a:r>
              <a:rPr lang="en-GB" u="sng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Peering Personal</a:t>
            </a:r>
            <a:r>
              <a:rPr lang="en-GB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” under the dropdown menu to specify the Track type.  </a:t>
            </a:r>
            <a:endParaRPr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●"/>
            </a:pPr>
            <a:r>
              <a:rPr lang="en-GB" b="1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Deadline</a:t>
            </a:r>
            <a:r>
              <a:rPr lang="en-GB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- All slides should be submitted by the </a:t>
            </a:r>
            <a:r>
              <a:rPr lang="en-GB" u="sng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8</a:t>
            </a:r>
            <a:r>
              <a:rPr lang="en-GB" u="sng" baseline="30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th</a:t>
            </a:r>
            <a:r>
              <a:rPr lang="en-GB" u="sng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of June 2023</a:t>
            </a:r>
            <a:r>
              <a:rPr lang="en-GB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.</a:t>
            </a:r>
            <a:endParaRPr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●"/>
            </a:pPr>
            <a:r>
              <a:rPr lang="en-GB" b="1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Confirmation - </a:t>
            </a:r>
            <a:r>
              <a:rPr lang="en-GB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Await for confirmation from MyNOG-10 Program Committee (PC) on the approval status.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Questrial"/>
              <a:buChar char="●"/>
            </a:pPr>
            <a:r>
              <a:rPr lang="en-GB" b="1" dirty="0">
                <a:latin typeface="Questrial"/>
                <a:ea typeface="Questrial"/>
                <a:cs typeface="Questrial"/>
                <a:sym typeface="Questrial"/>
              </a:rPr>
              <a:t>60 Seconds</a:t>
            </a:r>
            <a:r>
              <a:rPr lang="en-GB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- A maximum of  60 seconds </a:t>
            </a:r>
            <a:r>
              <a:rPr lang="en-GB" dirty="0" err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talktime</a:t>
            </a:r>
            <a:r>
              <a:rPr lang="en-GB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will be allocated per approved slide.</a:t>
            </a:r>
            <a:r>
              <a:rPr lang="en-GB" sz="1700" dirty="0">
                <a:solidFill>
                  <a:srgbClr val="351C75"/>
                </a:solidFill>
              </a:rPr>
              <a:t>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2" name="Picture 1" descr="A picture containing clipart, cartoon, illustration, art&#10;&#10;Description automatically generated">
            <a:extLst>
              <a:ext uri="{FF2B5EF4-FFF2-40B4-BE49-F238E27FC236}">
                <a16:creationId xmlns:a16="http://schemas.microsoft.com/office/drawing/2014/main" id="{94A905F4-D341-A35C-50AB-BFC624B1D4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8350" y="4096799"/>
            <a:ext cx="978010" cy="9229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"/>
          <p:cNvSpPr/>
          <p:nvPr/>
        </p:nvSpPr>
        <p:spPr>
          <a:xfrm>
            <a:off x="6758750" y="86025"/>
            <a:ext cx="2247300" cy="849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4"/>
          <p:cNvSpPr txBox="1"/>
          <p:nvPr/>
        </p:nvSpPr>
        <p:spPr>
          <a:xfrm>
            <a:off x="15500" y="386775"/>
            <a:ext cx="334980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lang="en-GB" sz="3000" b="1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[Company</a:t>
            </a:r>
            <a:r>
              <a:rPr lang="en-GB" sz="3000" b="1" i="0" u="none" strike="noStrike" cap="none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 Name</a:t>
            </a:r>
            <a:r>
              <a:rPr lang="en-GB" sz="3000" b="1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]</a:t>
            </a:r>
            <a:endParaRPr sz="3000" b="1" i="0" u="none" strike="noStrike" cap="none">
              <a:solidFill>
                <a:srgbClr val="351C7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graphicFrame>
        <p:nvGraphicFramePr>
          <p:cNvPr id="77" name="Google Shape;77;p4"/>
          <p:cNvGraphicFramePr/>
          <p:nvPr/>
        </p:nvGraphicFramePr>
        <p:xfrm>
          <a:off x="91700" y="1031125"/>
          <a:ext cx="7243200" cy="3992700"/>
        </p:xfrm>
        <a:graphic>
          <a:graphicData uri="http://schemas.openxmlformats.org/drawingml/2006/table">
            <a:tbl>
              <a:tblPr>
                <a:noFill/>
                <a:tableStyleId>{672D2A4B-FFD1-4862-9445-0B6DD82359DE}</a:tableStyleId>
              </a:tblPr>
              <a:tblGrid>
                <a:gridCol w="223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ASN: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b="1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</a:t>
                      </a:r>
                      <a:r>
                        <a:rPr lang="en-GB" b="1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XXXX</a:t>
                      </a:r>
                      <a:r>
                        <a:rPr lang="en-GB" b="1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]</a:t>
                      </a:r>
                      <a:endParaRPr b="1"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Traffic Profile: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</a:t>
                      </a:r>
                      <a:r>
                        <a:rPr lang="en-GB" u="none" strike="noStrike" cap="none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Content</a:t>
                      </a:r>
                      <a:r>
                        <a:rPr lang="en-GB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, </a:t>
                      </a:r>
                      <a:r>
                        <a:rPr lang="en-GB" u="none" strike="noStrike" cap="none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Eyeballs</a:t>
                      </a:r>
                      <a:r>
                        <a:rPr lang="en-GB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, </a:t>
                      </a:r>
                      <a:r>
                        <a:rPr lang="en-GB" u="none" strike="noStrike" cap="none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Balanced or O</a:t>
                      </a:r>
                      <a:r>
                        <a:rPr lang="en-GB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thers</a:t>
                      </a:r>
                      <a:r>
                        <a:rPr lang="en-GB" u="none" strike="noStrike" cap="none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]</a:t>
                      </a:r>
                      <a:endParaRPr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Traffic Volume</a:t>
                      </a:r>
                      <a:r>
                        <a:rPr lang="en-GB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xbps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]</a:t>
                      </a:r>
                      <a:endParaRPr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Peering Policy/</a:t>
                      </a:r>
                      <a:r>
                        <a:rPr lang="en-GB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Inclination: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Open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, 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Selective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or 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Closed]</a:t>
                      </a:r>
                      <a:endParaRPr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Peering Locations: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[Which 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POP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,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IXP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or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DC?]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, [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Location (City,Country)]  - If it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’s a long list, narrow it down to presence within the APAC region. </a:t>
                      </a:r>
                      <a:endParaRPr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Peeringdb Entry: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as</a:t>
                      </a:r>
                      <a:r>
                        <a:rPr lang="en-GB" b="1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XXXX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.peeringdb.com]</a:t>
                      </a:r>
                      <a:endParaRPr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Contact Information: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[Contact Person], [Email Address]</a:t>
                      </a:r>
                      <a:endParaRPr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Additional Info:</a:t>
                      </a:r>
                      <a:endParaRPr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Questrial"/>
                        <a:buChar char="●"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[Example: RPKI/ROV requirements, targeted peer profiles etc.]</a:t>
                      </a:r>
                      <a:endParaRPr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Questrial"/>
                        <a:buChar char="●"/>
                      </a:pP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[Example: POP upgrades, expansion plans etc.] </a:t>
                      </a:r>
                      <a:endParaRPr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8" name="Google Shape;78;p4"/>
          <p:cNvSpPr txBox="1"/>
          <p:nvPr/>
        </p:nvSpPr>
        <p:spPr>
          <a:xfrm>
            <a:off x="6558200" y="207825"/>
            <a:ext cx="264840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800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[Company Logo]</a:t>
            </a:r>
            <a:endParaRPr sz="1800" i="0" u="none" strike="noStrike" cap="none">
              <a:solidFill>
                <a:srgbClr val="351C7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9" name="Google Shape;79;p4"/>
          <p:cNvSpPr/>
          <p:nvPr/>
        </p:nvSpPr>
        <p:spPr>
          <a:xfrm>
            <a:off x="7597275" y="1884525"/>
            <a:ext cx="1304400" cy="1564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000">
                <a:latin typeface="Questrial"/>
                <a:ea typeface="Questrial"/>
                <a:cs typeface="Questrial"/>
                <a:sym typeface="Questrial"/>
              </a:rPr>
              <a:t>Photo </a:t>
            </a:r>
            <a:br>
              <a:rPr lang="en-GB" sz="1000">
                <a:latin typeface="Questrial"/>
                <a:ea typeface="Questrial"/>
                <a:cs typeface="Questrial"/>
                <a:sym typeface="Questrial"/>
              </a:rPr>
            </a:br>
            <a:r>
              <a:rPr lang="en-GB" sz="1000">
                <a:latin typeface="Questrial"/>
                <a:ea typeface="Questrial"/>
                <a:cs typeface="Questrial"/>
                <a:sym typeface="Questrial"/>
              </a:rPr>
              <a:t>(Contact Person)</a:t>
            </a:r>
            <a:endParaRPr sz="1000" i="0" u="none" strike="noStrike" cap="none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0" name="Google Shape;80;p4"/>
          <p:cNvSpPr txBox="1"/>
          <p:nvPr/>
        </p:nvSpPr>
        <p:spPr>
          <a:xfrm rot="-677">
            <a:off x="-78" y="450"/>
            <a:ext cx="1523400" cy="39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GB" b="1" i="0" u="none" strike="noStrike" cap="none">
                <a:solidFill>
                  <a:schemeClr val="lt1"/>
                </a:solidFill>
              </a:rPr>
              <a:t>ISP/OTT/CDN</a:t>
            </a:r>
            <a:endParaRPr b="1" i="0" u="none" strike="noStrike" cap="none">
              <a:solidFill>
                <a:schemeClr val="lt1"/>
              </a:solidFill>
            </a:endParaRPr>
          </a:p>
        </p:txBody>
      </p:sp>
      <p:pic>
        <p:nvPicPr>
          <p:cNvPr id="2" name="Picture 1" descr="A picture containing clipart, cartoon, illustration, art&#10;&#10;Description automatically generated">
            <a:extLst>
              <a:ext uri="{FF2B5EF4-FFF2-40B4-BE49-F238E27FC236}">
                <a16:creationId xmlns:a16="http://schemas.microsoft.com/office/drawing/2014/main" id="{0A286590-95C7-BEF8-D900-DD2C4FD7E7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8350" y="4096799"/>
            <a:ext cx="978010" cy="92294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4551c9238d_0_561"/>
          <p:cNvSpPr/>
          <p:nvPr/>
        </p:nvSpPr>
        <p:spPr>
          <a:xfrm>
            <a:off x="6758750" y="86025"/>
            <a:ext cx="2247300" cy="849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14551c9238d_0_561"/>
          <p:cNvSpPr txBox="1"/>
          <p:nvPr/>
        </p:nvSpPr>
        <p:spPr>
          <a:xfrm>
            <a:off x="15500" y="386775"/>
            <a:ext cx="406590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lang="en-GB" sz="3000" b="1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[Company</a:t>
            </a:r>
            <a:r>
              <a:rPr lang="en-GB" sz="3000" b="1" i="0" u="none" strike="noStrike" cap="none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 Name</a:t>
            </a:r>
            <a:r>
              <a:rPr lang="en-GB" sz="3000" b="1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]</a:t>
            </a:r>
            <a:endParaRPr sz="3000" b="1" i="0" u="none" strike="noStrike" cap="none">
              <a:solidFill>
                <a:srgbClr val="351C7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" name="Google Shape;88;g14551c9238d_0_561"/>
          <p:cNvSpPr txBox="1"/>
          <p:nvPr/>
        </p:nvSpPr>
        <p:spPr>
          <a:xfrm>
            <a:off x="6558200" y="207825"/>
            <a:ext cx="264840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800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[Company Logo]</a:t>
            </a:r>
            <a:endParaRPr sz="1800" i="0" u="none" strike="noStrike" cap="none">
              <a:solidFill>
                <a:srgbClr val="351C7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9" name="Google Shape;89;g14551c9238d_0_561"/>
          <p:cNvSpPr/>
          <p:nvPr/>
        </p:nvSpPr>
        <p:spPr>
          <a:xfrm>
            <a:off x="7864425" y="1884525"/>
            <a:ext cx="1189500" cy="1445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000">
                <a:latin typeface="Questrial"/>
                <a:ea typeface="Questrial"/>
                <a:cs typeface="Questrial"/>
                <a:sym typeface="Questrial"/>
              </a:rPr>
              <a:t>Photo </a:t>
            </a:r>
            <a:br>
              <a:rPr lang="en-GB" sz="1000">
                <a:latin typeface="Questrial"/>
                <a:ea typeface="Questrial"/>
                <a:cs typeface="Questrial"/>
                <a:sym typeface="Questrial"/>
              </a:rPr>
            </a:br>
            <a:r>
              <a:rPr lang="en-GB" sz="1000">
                <a:latin typeface="Questrial"/>
                <a:ea typeface="Questrial"/>
                <a:cs typeface="Questrial"/>
                <a:sym typeface="Questrial"/>
              </a:rPr>
              <a:t>(Contact Person)</a:t>
            </a:r>
            <a:endParaRPr sz="1000" i="0" u="none" strike="noStrike" cap="none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graphicFrame>
        <p:nvGraphicFramePr>
          <p:cNvPr id="90" name="Google Shape;90;g14551c9238d_0_561"/>
          <p:cNvGraphicFramePr/>
          <p:nvPr/>
        </p:nvGraphicFramePr>
        <p:xfrm>
          <a:off x="81975" y="971475"/>
          <a:ext cx="7717625" cy="4206000"/>
        </p:xfrm>
        <a:graphic>
          <a:graphicData uri="http://schemas.openxmlformats.org/drawingml/2006/table">
            <a:tbl>
              <a:tblPr>
                <a:noFill/>
                <a:tableStyleId>{672D2A4B-FFD1-4862-9445-0B6DD82359DE}</a:tableStyleId>
              </a:tblPr>
              <a:tblGrid>
                <a:gridCol w="160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IXP Name</a:t>
                      </a:r>
                      <a:r>
                        <a:rPr lang="en-GB" sz="1200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:</a:t>
                      </a:r>
                      <a:endParaRPr sz="1200"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1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[Name 1]</a:t>
                      </a:r>
                      <a:endParaRPr sz="1200" b="1"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[Name 2]</a:t>
                      </a:r>
                      <a:endParaRPr sz="1200" b="1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Location:</a:t>
                      </a:r>
                      <a:endParaRPr sz="1200"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[City, Country</a:t>
                      </a:r>
                      <a:r>
                        <a:rPr lang="en-GB" sz="1200" u="none" strike="noStrike" cap="none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]</a:t>
                      </a:r>
                      <a:endParaRPr sz="1200"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[City, Country]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Point of  Presence:</a:t>
                      </a:r>
                      <a:endParaRPr sz="1200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[DC] - If it’s a long list, narrow it down to presence within the APAC region. </a:t>
                      </a:r>
                      <a:endParaRPr sz="1200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[DC] - If it’s a long list, narrow it down to presence within the APAC region. </a:t>
                      </a:r>
                      <a:endParaRPr sz="1200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Connected ASNs: </a:t>
                      </a:r>
                      <a:endParaRPr sz="1200"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[Total ASNs</a:t>
                      </a:r>
                      <a:r>
                        <a:rPr lang="en-GB" sz="1200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]</a:t>
                      </a:r>
                      <a:endParaRPr sz="1200"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[Total ASNs]</a:t>
                      </a:r>
                      <a:endParaRPr sz="1200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Peak Traffic:</a:t>
                      </a:r>
                      <a:endParaRPr sz="1200"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[xbps]</a:t>
                      </a:r>
                      <a:endParaRPr sz="1200"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[xbps]</a:t>
                      </a:r>
                      <a:endParaRPr sz="1200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Peeringdb/IXPdb:</a:t>
                      </a:r>
                      <a:endParaRPr sz="1200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[https://www.peeringdb.com/ix/xx] 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[https://ixpdb.euro-ix.net/en/ixpdb/ixp/yy/]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[https://www.peeringdb.com/ix/xx] 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[https://ixpdb.euro-ix.net/en/ixpdb/ixp/yy/]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Contact Information:</a:t>
                      </a:r>
                      <a:endParaRPr sz="1200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[Contact Person], [Email Address]</a:t>
                      </a:r>
                      <a:endParaRPr sz="1200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[Contact Person], [Email Address]</a:t>
                      </a:r>
                      <a:endParaRPr sz="1200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Additional Info:</a:t>
                      </a:r>
                      <a:endParaRPr sz="1200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[Example:  Availability of other VAS like Route Servers, RPKI/ROV, Root/NTP Servers, CDN cache etc.]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[Example: POP upgrades, expansion plans etc]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[Example:  Availability of other VAS like Route Servers, RPKI/ROV, Root/NTP Servers, CDN cache etc.]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[Example: POP upgrades, expansion plans etc]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1" name="Google Shape;91;g14551c9238d_0_561"/>
          <p:cNvSpPr txBox="1"/>
          <p:nvPr/>
        </p:nvSpPr>
        <p:spPr>
          <a:xfrm rot="-677">
            <a:off x="-78" y="450"/>
            <a:ext cx="1523400" cy="3996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GB" b="1">
                <a:solidFill>
                  <a:schemeClr val="lt1"/>
                </a:solidFill>
              </a:rPr>
              <a:t>IXP</a:t>
            </a:r>
            <a:endParaRPr b="1" i="0" u="none" strike="noStrike" cap="none">
              <a:solidFill>
                <a:schemeClr val="lt1"/>
              </a:solidFill>
            </a:endParaRPr>
          </a:p>
        </p:txBody>
      </p:sp>
      <p:pic>
        <p:nvPicPr>
          <p:cNvPr id="2" name="Picture 1" descr="A picture containing clipart, cartoon, illustration, art&#10;&#10;Description automatically generated">
            <a:extLst>
              <a:ext uri="{FF2B5EF4-FFF2-40B4-BE49-F238E27FC236}">
                <a16:creationId xmlns:a16="http://schemas.microsoft.com/office/drawing/2014/main" id="{23366A1D-8B99-C148-2929-F4AB189ABD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8350" y="4096799"/>
            <a:ext cx="978010" cy="9229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4551c9238d_0_578"/>
          <p:cNvSpPr/>
          <p:nvPr/>
        </p:nvSpPr>
        <p:spPr>
          <a:xfrm>
            <a:off x="6758750" y="86025"/>
            <a:ext cx="2247300" cy="849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14551c9238d_0_578"/>
          <p:cNvSpPr txBox="1"/>
          <p:nvPr/>
        </p:nvSpPr>
        <p:spPr>
          <a:xfrm>
            <a:off x="15500" y="386775"/>
            <a:ext cx="406590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lang="en-GB" sz="3000" b="1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[Company</a:t>
            </a:r>
            <a:r>
              <a:rPr lang="en-GB" sz="3000" b="1" i="0" u="none" strike="noStrike" cap="none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 Name</a:t>
            </a:r>
            <a:r>
              <a:rPr lang="en-GB" sz="3000" b="1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]</a:t>
            </a:r>
            <a:endParaRPr sz="3000" b="1" i="0" u="none" strike="noStrike" cap="none">
              <a:solidFill>
                <a:srgbClr val="351C7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9" name="Google Shape;99;g14551c9238d_0_578"/>
          <p:cNvSpPr txBox="1"/>
          <p:nvPr/>
        </p:nvSpPr>
        <p:spPr>
          <a:xfrm>
            <a:off x="6558200" y="207825"/>
            <a:ext cx="264840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800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[Company Logo]</a:t>
            </a:r>
            <a:endParaRPr sz="1800" i="0" u="none" strike="noStrike" cap="none">
              <a:solidFill>
                <a:srgbClr val="351C7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0" name="Google Shape;100;g14551c9238d_0_578"/>
          <p:cNvSpPr/>
          <p:nvPr/>
        </p:nvSpPr>
        <p:spPr>
          <a:xfrm>
            <a:off x="7864425" y="1884525"/>
            <a:ext cx="1189500" cy="1445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000">
                <a:latin typeface="Questrial"/>
                <a:ea typeface="Questrial"/>
                <a:cs typeface="Questrial"/>
                <a:sym typeface="Questrial"/>
              </a:rPr>
              <a:t>Photo </a:t>
            </a:r>
            <a:br>
              <a:rPr lang="en-GB" sz="1000">
                <a:latin typeface="Questrial"/>
                <a:ea typeface="Questrial"/>
                <a:cs typeface="Questrial"/>
                <a:sym typeface="Questrial"/>
              </a:rPr>
            </a:br>
            <a:r>
              <a:rPr lang="en-GB" sz="1000">
                <a:latin typeface="Questrial"/>
                <a:ea typeface="Questrial"/>
                <a:cs typeface="Questrial"/>
                <a:sym typeface="Questrial"/>
              </a:rPr>
              <a:t>(Contact Person)</a:t>
            </a:r>
            <a:endParaRPr sz="1000" i="0" u="none" strike="noStrike" cap="none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graphicFrame>
        <p:nvGraphicFramePr>
          <p:cNvPr id="101" name="Google Shape;101;g14551c9238d_0_578"/>
          <p:cNvGraphicFramePr/>
          <p:nvPr/>
        </p:nvGraphicFramePr>
        <p:xfrm>
          <a:off x="81975" y="971475"/>
          <a:ext cx="7717625" cy="2925930"/>
        </p:xfrm>
        <a:graphic>
          <a:graphicData uri="http://schemas.openxmlformats.org/drawingml/2006/table">
            <a:tbl>
              <a:tblPr>
                <a:noFill/>
                <a:tableStyleId>{672D2A4B-FFD1-4862-9445-0B6DD82359DE}</a:tableStyleId>
              </a:tblPr>
              <a:tblGrid>
                <a:gridCol w="160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DC Name</a:t>
                      </a:r>
                      <a:r>
                        <a:rPr lang="en-GB" sz="1200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:</a:t>
                      </a:r>
                      <a:endParaRPr sz="1200"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1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[Name 1]</a:t>
                      </a:r>
                      <a:endParaRPr sz="1200" b="1"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[Name 2]</a:t>
                      </a:r>
                      <a:endParaRPr sz="1200" b="1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Location:</a:t>
                      </a:r>
                      <a:endParaRPr sz="1200"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[City, Country</a:t>
                      </a:r>
                      <a:r>
                        <a:rPr lang="en-GB" sz="1200" u="none" strike="noStrike" cap="none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]</a:t>
                      </a:r>
                      <a:endParaRPr sz="1200"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[City, Country]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IXP  Presence:</a:t>
                      </a:r>
                      <a:endParaRPr sz="1200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 IXP 1 ]</a:t>
                      </a:r>
                      <a:endParaRPr sz="1200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 IXP 2 ]</a:t>
                      </a:r>
                      <a:endParaRPr sz="1200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 IXP n ]</a:t>
                      </a:r>
                      <a:endParaRPr sz="1200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 IXP 1 ]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 IXP 2 ]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 IXP n 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Contact Information:</a:t>
                      </a:r>
                      <a:endParaRPr sz="1200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[Contact Person], [Email Address]</a:t>
                      </a:r>
                      <a:endParaRPr sz="1200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[Contact Person], [Email Address]</a:t>
                      </a:r>
                      <a:endParaRPr sz="1200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Additional Info:</a:t>
                      </a:r>
                      <a:endParaRPr sz="1200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[Example:  Campus connectivity, Inter-DC connectivity etc.]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[Example: Accessibility to subsea cable connectivity, access to dark fibre providers etc 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[Example:  Campus connectivity, Inter-DC connectivity etc.]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Questrial"/>
                        <a:buChar char="●"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[Example: Accessibility to subsea cable connectivity, access to dark fibre providers etc ]</a:t>
                      </a:r>
                      <a:endParaRPr sz="1200">
                        <a:solidFill>
                          <a:schemeClr val="dk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" name="Google Shape;102;g14551c9238d_0_578"/>
          <p:cNvSpPr txBox="1"/>
          <p:nvPr/>
        </p:nvSpPr>
        <p:spPr>
          <a:xfrm rot="-677">
            <a:off x="-78" y="450"/>
            <a:ext cx="1523400" cy="3996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GB" b="1">
                <a:solidFill>
                  <a:schemeClr val="lt1"/>
                </a:solidFill>
              </a:rPr>
              <a:t>Data Centre</a:t>
            </a:r>
            <a:endParaRPr b="1" i="0" u="none" strike="noStrike" cap="none">
              <a:solidFill>
                <a:schemeClr val="lt1"/>
              </a:solidFill>
            </a:endParaRPr>
          </a:p>
        </p:txBody>
      </p:sp>
      <p:pic>
        <p:nvPicPr>
          <p:cNvPr id="2" name="Picture 1" descr="A picture containing clipart, cartoon, illustration, art&#10;&#10;Description automatically generated">
            <a:extLst>
              <a:ext uri="{FF2B5EF4-FFF2-40B4-BE49-F238E27FC236}">
                <a16:creationId xmlns:a16="http://schemas.microsoft.com/office/drawing/2014/main" id="{E0F8A208-A4A6-6511-E744-E98C19F15A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8350" y="4096799"/>
            <a:ext cx="978010" cy="9229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4551c9238d_0_551"/>
          <p:cNvSpPr/>
          <p:nvPr/>
        </p:nvSpPr>
        <p:spPr>
          <a:xfrm>
            <a:off x="6758750" y="86025"/>
            <a:ext cx="2247300" cy="849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g14551c9238d_0_551"/>
          <p:cNvSpPr txBox="1"/>
          <p:nvPr/>
        </p:nvSpPr>
        <p:spPr>
          <a:xfrm>
            <a:off x="15500" y="386775"/>
            <a:ext cx="406590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</a:pPr>
            <a:r>
              <a:rPr lang="en-GB" sz="3000" b="1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[Organisation</a:t>
            </a:r>
            <a:r>
              <a:rPr lang="en-GB" sz="3000" b="1" i="0" u="none" strike="noStrike" cap="none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 Name</a:t>
            </a:r>
            <a:r>
              <a:rPr lang="en-GB" sz="3000" b="1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]</a:t>
            </a:r>
            <a:endParaRPr sz="3000" b="1" i="0" u="none" strike="noStrike" cap="none">
              <a:solidFill>
                <a:srgbClr val="351C7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graphicFrame>
        <p:nvGraphicFramePr>
          <p:cNvPr id="110" name="Google Shape;110;g14551c9238d_0_551"/>
          <p:cNvGraphicFramePr/>
          <p:nvPr/>
        </p:nvGraphicFramePr>
        <p:xfrm>
          <a:off x="91700" y="1031125"/>
          <a:ext cx="7243200" cy="4023170"/>
        </p:xfrm>
        <a:graphic>
          <a:graphicData uri="http://schemas.openxmlformats.org/drawingml/2006/table">
            <a:tbl>
              <a:tblPr>
                <a:noFill/>
                <a:tableStyleId>{672D2A4B-FFD1-4862-9445-0B6DD82359DE}</a:tableStyleId>
              </a:tblPr>
              <a:tblGrid>
                <a:gridCol w="223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ASN: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b="1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</a:t>
                      </a:r>
                      <a:r>
                        <a:rPr lang="en-GB" b="1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XXXX</a:t>
                      </a:r>
                      <a:r>
                        <a:rPr lang="en-GB" b="1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]</a:t>
                      </a:r>
                      <a:endParaRPr b="1"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Organisation Profile: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[Business or Research Profile/Type, Looking Glass etc.]</a:t>
                      </a:r>
                      <a:endParaRPr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Traffic Profile: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[Inbound, Outbound, </a:t>
                      </a:r>
                      <a:r>
                        <a:rPr lang="en-GB" u="none" strike="noStrike" cap="none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Balanced or O</a:t>
                      </a:r>
                      <a:r>
                        <a:rPr lang="en-GB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thers</a:t>
                      </a:r>
                      <a:r>
                        <a:rPr lang="en-GB" u="none" strike="noStrike" cap="none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]</a:t>
                      </a:r>
                      <a:endParaRPr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Traffic Volume</a:t>
                      </a:r>
                      <a:r>
                        <a:rPr lang="en-GB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xbps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]</a:t>
                      </a:r>
                      <a:endParaRPr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Peering Policy/</a:t>
                      </a:r>
                      <a:r>
                        <a:rPr lang="en-GB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Inclination: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Open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, 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Selective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or 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Closed]</a:t>
                      </a:r>
                      <a:endParaRPr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Peering Locations: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[Which 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POP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,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IXP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or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DC?]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, [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Location (City,Country)]  - If it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’s a long list, narrow it down to presence within the APAC region. </a:t>
                      </a:r>
                      <a:endParaRPr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Peeringdb Entry: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as</a:t>
                      </a:r>
                      <a:r>
                        <a:rPr lang="en-GB" b="1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XXXX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.peeringdb.com]</a:t>
                      </a:r>
                      <a:endParaRPr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u="none" strike="noStrike" cap="non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Contact Information:</a:t>
                      </a:r>
                      <a:endParaRPr u="none" strike="noStrike" cap="non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[Contact Person]</a:t>
                      </a:r>
                      <a:r>
                        <a:rPr lang="en-GB" u="none" strike="noStrike" cap="non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, </a:t>
                      </a:r>
                      <a:r>
                        <a:rPr lang="en-GB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[Email Address]</a:t>
                      </a:r>
                      <a:endParaRPr u="none" strike="noStrike" cap="none"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Additional Info:</a:t>
                      </a:r>
                      <a:endParaRPr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[Example: RPKI requirements, targeted peer profiles etc.]</a:t>
                      </a:r>
                      <a:endParaRPr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1" name="Google Shape;111;g14551c9238d_0_551"/>
          <p:cNvSpPr txBox="1"/>
          <p:nvPr/>
        </p:nvSpPr>
        <p:spPr>
          <a:xfrm>
            <a:off x="6558200" y="207825"/>
            <a:ext cx="264840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800">
                <a:solidFill>
                  <a:srgbClr val="351C75"/>
                </a:solidFill>
                <a:latin typeface="Questrial"/>
                <a:ea typeface="Questrial"/>
                <a:cs typeface="Questrial"/>
                <a:sym typeface="Questrial"/>
              </a:rPr>
              <a:t>[Organisation Logo]</a:t>
            </a:r>
            <a:endParaRPr sz="1800" i="0" u="none" strike="noStrike" cap="none">
              <a:solidFill>
                <a:srgbClr val="351C7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2" name="Google Shape;112;g14551c9238d_0_551"/>
          <p:cNvSpPr/>
          <p:nvPr/>
        </p:nvSpPr>
        <p:spPr>
          <a:xfrm>
            <a:off x="7597275" y="1884525"/>
            <a:ext cx="1304400" cy="1564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000">
                <a:latin typeface="Questrial"/>
                <a:ea typeface="Questrial"/>
                <a:cs typeface="Questrial"/>
                <a:sym typeface="Questrial"/>
              </a:rPr>
              <a:t>Photo </a:t>
            </a:r>
            <a:br>
              <a:rPr lang="en-GB" sz="1000">
                <a:latin typeface="Questrial"/>
                <a:ea typeface="Questrial"/>
                <a:cs typeface="Questrial"/>
                <a:sym typeface="Questrial"/>
              </a:rPr>
            </a:br>
            <a:r>
              <a:rPr lang="en-GB" sz="1000">
                <a:latin typeface="Questrial"/>
                <a:ea typeface="Questrial"/>
                <a:cs typeface="Questrial"/>
                <a:sym typeface="Questrial"/>
              </a:rPr>
              <a:t>(Contact Person)</a:t>
            </a:r>
            <a:endParaRPr sz="1000" i="0" u="none" strike="noStrike" cap="none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3" name="Google Shape;113;g14551c9238d_0_551"/>
          <p:cNvSpPr txBox="1"/>
          <p:nvPr/>
        </p:nvSpPr>
        <p:spPr>
          <a:xfrm rot="-417">
            <a:off x="-75" y="298"/>
            <a:ext cx="4940700" cy="399600"/>
          </a:xfrm>
          <a:prstGeom prst="rect">
            <a:avLst/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GB" b="1">
                <a:solidFill>
                  <a:schemeClr val="lt1"/>
                </a:solidFill>
              </a:rPr>
              <a:t>Corporate</a:t>
            </a:r>
            <a:r>
              <a:rPr lang="en-GB" b="1" i="0" u="none" strike="noStrike" cap="none">
                <a:solidFill>
                  <a:schemeClr val="lt1"/>
                </a:solidFill>
              </a:rPr>
              <a:t>/SME/Start-Ups</a:t>
            </a:r>
            <a:r>
              <a:rPr lang="en-GB" b="1">
                <a:solidFill>
                  <a:schemeClr val="lt1"/>
                </a:solidFill>
              </a:rPr>
              <a:t>/Educational/Research/Others</a:t>
            </a:r>
            <a:endParaRPr b="1" i="0" u="none" strike="noStrike" cap="none">
              <a:solidFill>
                <a:schemeClr val="lt1"/>
              </a:solidFill>
            </a:endParaRPr>
          </a:p>
        </p:txBody>
      </p:sp>
      <p:pic>
        <p:nvPicPr>
          <p:cNvPr id="2" name="Picture 1" descr="A picture containing clipart, cartoon, illustration, art&#10;&#10;Description automatically generated">
            <a:extLst>
              <a:ext uri="{FF2B5EF4-FFF2-40B4-BE49-F238E27FC236}">
                <a16:creationId xmlns:a16="http://schemas.microsoft.com/office/drawing/2014/main" id="{22AC65F3-30BE-C10D-EB11-7149B2B833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8350" y="4096799"/>
            <a:ext cx="978010" cy="9229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960</Words>
  <Application>Microsoft Macintosh PowerPoint</Application>
  <PresentationFormat>On-screen Show (16:9)</PresentationFormat>
  <Paragraphs>122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Questrial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raja mohan</dc:creator>
  <cp:lastModifiedBy>CJ Paul</cp:lastModifiedBy>
  <cp:revision>6</cp:revision>
  <dcterms:modified xsi:type="dcterms:W3CDTF">2023-05-12T11:00:20Z</dcterms:modified>
</cp:coreProperties>
</file>