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Questrial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5" roundtripDataSignature="AMtx7mj/iQchlEjIrpQmceeSgOKOZHR5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2D2A4B-FFD1-4862-9445-0B6DD82359DE}">
  <a:tblStyle styleId="{672D2A4B-FFD1-4862-9445-0B6DD82359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customschemas.google.com/relationships/presentationmetadata" Target="metadata"/><Relationship Id="rId14" Type="http://schemas.openxmlformats.org/officeDocument/2006/relationships/font" Target="fonts/Questrial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551c9238d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551c9238d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551c9238d_0_6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551c9238d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4551c9238d_0_5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14551c9238d_0_5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4551c9238d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14551c9238d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551c9238d_0_5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14551c9238d_0_5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vocabulary.com/dictionary/braggart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apers.mynog.org/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0" y="4666500"/>
            <a:ext cx="9144000" cy="477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chemeClr val="lt1"/>
                </a:solidFill>
                <a:highlight>
                  <a:schemeClr val="dk1"/>
                </a:highlight>
                <a:latin typeface="Questrial"/>
                <a:ea typeface="Questrial"/>
                <a:cs typeface="Questrial"/>
                <a:sym typeface="Questrial"/>
              </a:rPr>
              <a:t>PEERING PERSONALS TEMPLATE</a:t>
            </a:r>
            <a:endParaRPr b="1" sz="1900">
              <a:solidFill>
                <a:schemeClr val="lt1"/>
              </a:solidFill>
              <a:highlight>
                <a:schemeClr val="dk1"/>
              </a:highlight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950" y="162300"/>
            <a:ext cx="3744079" cy="436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551c9238d_0_588"/>
          <p:cNvSpPr txBox="1"/>
          <p:nvPr/>
        </p:nvSpPr>
        <p:spPr>
          <a:xfrm>
            <a:off x="1586800" y="-21975"/>
            <a:ext cx="583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Peering Personals in a Nutshell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1" name="Google Shape;61;g14551c9238d_0_588"/>
          <p:cNvSpPr txBox="1"/>
          <p:nvPr/>
        </p:nvSpPr>
        <p:spPr>
          <a:xfrm>
            <a:off x="202875" y="838100"/>
            <a:ext cx="7422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Brag to Connect 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A </a:t>
            </a:r>
            <a:r>
              <a:rPr lang="en-GB" u="sng">
                <a:latin typeface="Questrial"/>
                <a:ea typeface="Questrial"/>
                <a:cs typeface="Questrial"/>
                <a:sym typeface="Questrial"/>
              </a:rPr>
              <a:t>60 second slot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 for you to brag about your network and peering presence for the betterment of the interconnected Internet ecosystem. One of those occasions where we don’t mind b</a:t>
            </a:r>
            <a:r>
              <a:rPr lang="en-GB">
                <a:uFill>
                  <a:noFill/>
                </a:uFill>
                <a:latin typeface="Questrial"/>
                <a:ea typeface="Questrial"/>
                <a:cs typeface="Questrial"/>
                <a:sym typeface="Questrial"/>
                <a:hlinkClick r:id="rId3"/>
              </a:rPr>
              <a:t>raggart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s.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latin typeface="Questrial"/>
                <a:ea typeface="Questrial"/>
                <a:cs typeface="Questrial"/>
                <a:sym typeface="Questrial"/>
              </a:rPr>
              <a:t>Gone in 60 seconds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 - Anything more than 60 seconds and you’ll have to face our friendly bouncers. For you own safety, please keep it short and simple.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latin typeface="Questrial"/>
                <a:ea typeface="Questrial"/>
                <a:cs typeface="Questrial"/>
                <a:sym typeface="Questrial"/>
              </a:rPr>
              <a:t>Speed Dating for the Peering Ecosystem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 - To encourage “eligible” networks to meet large numbers of new potential peering partners in a very short period of time.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latin typeface="Questrial"/>
                <a:ea typeface="Questrial"/>
                <a:cs typeface="Questrial"/>
                <a:sym typeface="Questrial"/>
              </a:rPr>
              <a:t>Profile Broadcasting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 - A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 broadcast activity for peering people to connect.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2" name="Google Shape;62;g14551c9238d_0_588"/>
          <p:cNvSpPr txBox="1"/>
          <p:nvPr/>
        </p:nvSpPr>
        <p:spPr>
          <a:xfrm>
            <a:off x="1055650" y="3606775"/>
            <a:ext cx="6897900" cy="1046700"/>
          </a:xfrm>
          <a:prstGeom prst="rect">
            <a:avLst/>
          </a:prstGeom>
          <a:solidFill>
            <a:srgbClr val="6FA8DC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On a serious note……..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Peering Personals offers the opportunity for network operators to introduce your network/peering information to other participants in a brief 60 seconds presentation, hence maximising your network awareness, boosting peering opportunities and improving network performance.</a:t>
            </a:r>
            <a:endParaRPr sz="1250">
              <a:solidFill>
                <a:schemeClr val="dk1"/>
              </a:solidFill>
            </a:endParaRPr>
          </a:p>
        </p:txBody>
      </p:sp>
      <p:pic>
        <p:nvPicPr>
          <p:cNvPr id="63" name="Google Shape;63;g14551c9238d_0_5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5774" y="4273574"/>
            <a:ext cx="702027" cy="8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551c9238d_0_600"/>
          <p:cNvSpPr txBox="1"/>
          <p:nvPr/>
        </p:nvSpPr>
        <p:spPr>
          <a:xfrm>
            <a:off x="1654200" y="0"/>
            <a:ext cx="583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How to Participate?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69" name="Google Shape;69;g14551c9238d_0_600"/>
          <p:cNvSpPr txBox="1"/>
          <p:nvPr/>
        </p:nvSpPr>
        <p:spPr>
          <a:xfrm>
            <a:off x="202875" y="838100"/>
            <a:ext cx="74229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Template 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Choose the right category template that suits your organisation’s profile and complete the required details </a:t>
            </a:r>
            <a:r>
              <a:rPr lang="en-GB">
                <a:latin typeface="Questrial"/>
                <a:ea typeface="Questrial"/>
                <a:cs typeface="Questrial"/>
                <a:sym typeface="Questrial"/>
              </a:rPr>
              <a:t>.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One Slide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Each organisation is </a:t>
            </a:r>
            <a:r>
              <a:rPr b="1"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ONLY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allowed one slide per category.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Submission - 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You may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submit the completed slide via MyNOG-9’s Call for Paper portal </a:t>
            </a:r>
            <a:r>
              <a:rPr lang="en-GB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https://papers.mynog.org/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 Please don’t forget to select “</a:t>
            </a:r>
            <a:r>
              <a:rPr lang="en-GB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Peering Personal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 under the dropdown 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menu to specify the Track type.  </a:t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</a:pPr>
            <a:r>
              <a:rPr b="1"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Deadline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All slides should be submitted by the </a:t>
            </a:r>
            <a:r>
              <a:rPr lang="en-GB" u="sng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5th of September 2022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</a:pPr>
            <a:r>
              <a:rPr b="1"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Confirmation - 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Await for confirmation from MyNOG-9 Program Committee (PC) on the approval status.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Questrial"/>
              <a:buChar char="●"/>
            </a:pPr>
            <a:r>
              <a:rPr b="1" lang="en-GB">
                <a:latin typeface="Questrial"/>
                <a:ea typeface="Questrial"/>
                <a:cs typeface="Questrial"/>
                <a:sym typeface="Questrial"/>
              </a:rPr>
              <a:t>60 Seconds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- A maximum of  60 seconds 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talktime</a:t>
            </a:r>
            <a:r>
              <a:rPr lang="en-GB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will be allocated per approved slide.</a:t>
            </a:r>
            <a:r>
              <a:rPr lang="en-GB" sz="1700">
                <a:solidFill>
                  <a:srgbClr val="351C75"/>
                </a:solidFill>
              </a:rPr>
              <a:t> </a:t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0" name="Google Shape;70;g14551c9238d_0_6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5774" y="4273574"/>
            <a:ext cx="702027" cy="8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/>
          <p:nvPr/>
        </p:nvSpPr>
        <p:spPr>
          <a:xfrm>
            <a:off x="6758750" y="86025"/>
            <a:ext cx="2247300" cy="84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 txBox="1"/>
          <p:nvPr/>
        </p:nvSpPr>
        <p:spPr>
          <a:xfrm>
            <a:off x="15500" y="386775"/>
            <a:ext cx="33498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[Company</a:t>
            </a:r>
            <a:r>
              <a:rPr b="1" i="0" lang="en-GB" sz="3000" u="none" cap="none" strike="noStrik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 Name</a:t>
            </a: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]</a:t>
            </a:r>
            <a:endParaRPr b="1" i="0" sz="30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77" name="Google Shape;77;p4"/>
          <p:cNvGraphicFramePr/>
          <p:nvPr/>
        </p:nvGraphicFramePr>
        <p:xfrm>
          <a:off x="91700" y="103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{672D2A4B-FFD1-4862-9445-0B6DD82359DE}</a:tableStyleId>
              </a:tblPr>
              <a:tblGrid>
                <a:gridCol w="2236175"/>
                <a:gridCol w="5007025"/>
              </a:tblGrid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ASN: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b="1"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XXXX</a:t>
                      </a: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b="1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Traffic Profile: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Content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</a:t>
                      </a:r>
                      <a:r>
                        <a:rPr lang="en-GB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Eyeballs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</a:t>
                      </a:r>
                      <a:r>
                        <a:rPr lang="en-GB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Balanced or O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thers</a:t>
                      </a:r>
                      <a:r>
                        <a:rPr lang="en-GB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Traffic Volume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xbps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Peering Policy/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Inclination: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Open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Selective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or 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Closed]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Peering Locations: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[Which 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POP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IXP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or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DC?]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Location (City,Country)]  - If it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’s a long list, narrow it down to presence within the APAC region. 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Peeringdb Entry: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as</a:t>
                      </a: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XXXX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.peeringdb.com]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Contact Information: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[Contact Person], [Email Address]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Additional Info:</a:t>
                      </a:r>
                      <a:endParaRPr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estrial"/>
                        <a:buChar char="●"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Example: RPKI/ROV requirements, targeted peer profiles etc.]</a:t>
                      </a:r>
                      <a:endParaRPr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175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Questrial"/>
                        <a:buChar char="●"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Example: POP upgrades, expansion plans etc.] </a:t>
                      </a:r>
                      <a:endParaRPr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8" name="Google Shape;78;p4"/>
          <p:cNvSpPr txBox="1"/>
          <p:nvPr/>
        </p:nvSpPr>
        <p:spPr>
          <a:xfrm>
            <a:off x="6558200" y="207825"/>
            <a:ext cx="2648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18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[Company</a:t>
            </a:r>
            <a:r>
              <a:rPr lang="en-GB" sz="18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 Logo]</a:t>
            </a:r>
            <a:endParaRPr i="0" sz="18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7597275" y="1884525"/>
            <a:ext cx="1304400" cy="156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Photo </a:t>
            </a:r>
            <a:br>
              <a:rPr lang="en-GB" sz="1000"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(Contact Person)</a:t>
            </a:r>
            <a:endParaRPr i="0" sz="1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Google Shape;80;p4"/>
          <p:cNvSpPr txBox="1"/>
          <p:nvPr/>
        </p:nvSpPr>
        <p:spPr>
          <a:xfrm rot="-677">
            <a:off x="-78" y="450"/>
            <a:ext cx="1523400" cy="39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i="0" lang="en-GB" u="none" cap="none" strike="noStrike">
                <a:solidFill>
                  <a:schemeClr val="lt1"/>
                </a:solidFill>
              </a:rPr>
              <a:t>ISP/OTT/CDN</a:t>
            </a:r>
            <a:endParaRPr b="1" i="0" u="none" cap="none" strike="noStrike">
              <a:solidFill>
                <a:schemeClr val="lt1"/>
              </a:solidFill>
            </a:endParaRPr>
          </a:p>
        </p:txBody>
      </p:sp>
      <p:pic>
        <p:nvPicPr>
          <p:cNvPr id="81" name="Google Shape;8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774" y="4273574"/>
            <a:ext cx="702027" cy="8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551c9238d_0_561"/>
          <p:cNvSpPr/>
          <p:nvPr/>
        </p:nvSpPr>
        <p:spPr>
          <a:xfrm>
            <a:off x="6758750" y="86025"/>
            <a:ext cx="2247300" cy="84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4551c9238d_0_561"/>
          <p:cNvSpPr txBox="1"/>
          <p:nvPr/>
        </p:nvSpPr>
        <p:spPr>
          <a:xfrm>
            <a:off x="15500" y="386775"/>
            <a:ext cx="4065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[Company</a:t>
            </a:r>
            <a:r>
              <a:rPr b="1" i="0" lang="en-GB" sz="3000" u="none" cap="none" strike="noStrik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 Name</a:t>
            </a: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]</a:t>
            </a:r>
            <a:endParaRPr b="1" i="0" sz="30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8" name="Google Shape;88;g14551c9238d_0_561"/>
          <p:cNvSpPr txBox="1"/>
          <p:nvPr/>
        </p:nvSpPr>
        <p:spPr>
          <a:xfrm>
            <a:off x="6558200" y="207825"/>
            <a:ext cx="2648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18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[Company Logo]</a:t>
            </a:r>
            <a:endParaRPr i="0" sz="18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9" name="Google Shape;89;g14551c9238d_0_561"/>
          <p:cNvSpPr/>
          <p:nvPr/>
        </p:nvSpPr>
        <p:spPr>
          <a:xfrm>
            <a:off x="7864425" y="1884525"/>
            <a:ext cx="1189500" cy="144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Photo </a:t>
            </a:r>
            <a:br>
              <a:rPr lang="en-GB" sz="1000"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(Contact Person)</a:t>
            </a:r>
            <a:endParaRPr i="0" sz="1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90" name="Google Shape;90;g14551c9238d_0_561"/>
          <p:cNvGraphicFramePr/>
          <p:nvPr/>
        </p:nvGraphicFramePr>
        <p:xfrm>
          <a:off x="81975" y="97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{672D2A4B-FFD1-4862-9445-0B6DD82359DE}</a:tableStyleId>
              </a:tblPr>
              <a:tblGrid>
                <a:gridCol w="1609100"/>
                <a:gridCol w="3056450"/>
                <a:gridCol w="3052075"/>
              </a:tblGrid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IXP Name</a:t>
                      </a: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2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[Name 1]</a:t>
                      </a:r>
                      <a:endParaRPr b="1" sz="1200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[Name 2]</a:t>
                      </a:r>
                      <a:endParaRPr b="1"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Location: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[City, Country</a:t>
                      </a: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sz="1200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[City, Country]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Point of  Presence: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[DC] - If it’s a long list, narrow it down to presence within the APAC region. 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[DC] - If it’s a long list, narrow it down to presence within the APAC region. 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Connected ASNs: 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[Total ASNs</a:t>
                      </a:r>
                      <a:r>
                        <a:rPr lang="en-GB" sz="1200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sz="1200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[Total ASNs]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Peak Traffic: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[xbps]</a:t>
                      </a:r>
                      <a:endParaRPr sz="1200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[xbps]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Peeringdb/IXPdb:</a:t>
                      </a:r>
                      <a:endParaRPr sz="1200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[https://www.peeringdb.com/ix/xx] 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[https://ixpdb.euro-ix.net/en/ixpdb/ixp/yy/]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[https://www.peeringdb.com/ix/xx] 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[https://ixpdb.euro-ix.net/en/ixpdb/ixp/yy/]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Contact Information:</a:t>
                      </a:r>
                      <a:endParaRPr sz="1200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[Contact Person], [Email Address]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[Contact Person], [Email Address]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Additional Info</a:t>
                      </a: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 sz="1200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 Availability of other VAS like Route Servers, RPKI/ROV, Root/NTP Servers, CDN cache etc.]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POP upgrades, expansion plans etc]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 Availability of other VAS like Route Servers, RPKI/ROV, Root/NTP Servers, CDN cache etc.]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POP upgrades, expansion plans etc]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1" name="Google Shape;91;g14551c9238d_0_561"/>
          <p:cNvSpPr txBox="1"/>
          <p:nvPr/>
        </p:nvSpPr>
        <p:spPr>
          <a:xfrm rot="-677">
            <a:off x="-78" y="450"/>
            <a:ext cx="1523400" cy="3996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lang="en-GB">
                <a:solidFill>
                  <a:schemeClr val="lt1"/>
                </a:solidFill>
              </a:rPr>
              <a:t>IXP</a:t>
            </a:r>
            <a:endParaRPr b="1" i="0" u="none" cap="none" strike="noStrike">
              <a:solidFill>
                <a:schemeClr val="lt1"/>
              </a:solidFill>
            </a:endParaRPr>
          </a:p>
        </p:txBody>
      </p:sp>
      <p:pic>
        <p:nvPicPr>
          <p:cNvPr id="92" name="Google Shape;92;g14551c9238d_0_5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774" y="4273574"/>
            <a:ext cx="702027" cy="8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551c9238d_0_578"/>
          <p:cNvSpPr/>
          <p:nvPr/>
        </p:nvSpPr>
        <p:spPr>
          <a:xfrm>
            <a:off x="6758750" y="86025"/>
            <a:ext cx="2247300" cy="84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4551c9238d_0_578"/>
          <p:cNvSpPr txBox="1"/>
          <p:nvPr/>
        </p:nvSpPr>
        <p:spPr>
          <a:xfrm>
            <a:off x="15500" y="386775"/>
            <a:ext cx="4065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[Company</a:t>
            </a:r>
            <a:r>
              <a:rPr b="1" i="0" lang="en-GB" sz="3000" u="none" cap="none" strike="noStrik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 Name</a:t>
            </a: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]</a:t>
            </a:r>
            <a:endParaRPr b="1" i="0" sz="30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9" name="Google Shape;99;g14551c9238d_0_578"/>
          <p:cNvSpPr txBox="1"/>
          <p:nvPr/>
        </p:nvSpPr>
        <p:spPr>
          <a:xfrm>
            <a:off x="6558200" y="207825"/>
            <a:ext cx="2648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18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[Company Logo]</a:t>
            </a:r>
            <a:endParaRPr i="0" sz="18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0" name="Google Shape;100;g14551c9238d_0_578"/>
          <p:cNvSpPr/>
          <p:nvPr/>
        </p:nvSpPr>
        <p:spPr>
          <a:xfrm>
            <a:off x="7864425" y="1884525"/>
            <a:ext cx="1189500" cy="144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Photo </a:t>
            </a:r>
            <a:br>
              <a:rPr lang="en-GB" sz="1000"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(Contact Person)</a:t>
            </a:r>
            <a:endParaRPr i="0" sz="1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01" name="Google Shape;101;g14551c9238d_0_578"/>
          <p:cNvGraphicFramePr/>
          <p:nvPr/>
        </p:nvGraphicFramePr>
        <p:xfrm>
          <a:off x="81975" y="971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{672D2A4B-FFD1-4862-9445-0B6DD82359DE}</a:tableStyleId>
              </a:tblPr>
              <a:tblGrid>
                <a:gridCol w="1609100"/>
                <a:gridCol w="3056450"/>
                <a:gridCol w="3052075"/>
              </a:tblGrid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DC</a:t>
                      </a: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Name</a:t>
                      </a:r>
                      <a:r>
                        <a:rPr lang="en-GB" sz="1200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2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[Name 1]</a:t>
                      </a:r>
                      <a:endParaRPr b="1" sz="1200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[Name 2]</a:t>
                      </a:r>
                      <a:endParaRPr b="1"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Location:</a:t>
                      </a:r>
                      <a:endParaRPr sz="1200"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[City, Country</a:t>
                      </a:r>
                      <a:r>
                        <a:rPr lang="en-GB" sz="1200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sz="1200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[City, Country]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IXP</a:t>
                      </a: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 Presence: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 IXP 1 ]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 IXP 2 ]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 IXP n 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 IXP 1 ]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 IXP 2 ]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 IXP n 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Contact Information:</a:t>
                      </a:r>
                      <a:endParaRPr sz="1200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[Contact Person], [Email Address]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[Contact Person], [Email Address]</a:t>
                      </a:r>
                      <a:endParaRPr sz="1200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317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Additional Info</a:t>
                      </a:r>
                      <a:r>
                        <a:rPr lang="en-GB" sz="1200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 sz="1200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 Campus connectivity, Inter-DC connectivity etc.]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Accessibility to subsea cable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connectivity, </a:t>
                      </a: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access to dark fibre providers etc 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 Campus connectivity, Inter-DC connectivity etc.]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indent="-3048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Questrial"/>
                        <a:buChar char="●"/>
                      </a:pPr>
                      <a:r>
                        <a:rPr lang="en-GB" sz="12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[Example: Accessibility to subsea cable connectivity, access to dark fibre providers etc ]</a:t>
                      </a:r>
                      <a:endParaRPr sz="1200">
                        <a:solidFill>
                          <a:schemeClr val="dk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2" name="Google Shape;102;g14551c9238d_0_578"/>
          <p:cNvSpPr txBox="1"/>
          <p:nvPr/>
        </p:nvSpPr>
        <p:spPr>
          <a:xfrm rot="-677">
            <a:off x="-78" y="450"/>
            <a:ext cx="1523400" cy="3996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lang="en-GB">
                <a:solidFill>
                  <a:schemeClr val="lt1"/>
                </a:solidFill>
              </a:rPr>
              <a:t>Data Centre</a:t>
            </a:r>
            <a:endParaRPr b="1" i="0" u="none" cap="none" strike="noStrike">
              <a:solidFill>
                <a:schemeClr val="lt1"/>
              </a:solidFill>
            </a:endParaRPr>
          </a:p>
        </p:txBody>
      </p:sp>
      <p:pic>
        <p:nvPicPr>
          <p:cNvPr id="103" name="Google Shape;103;g14551c9238d_0_5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774" y="4273574"/>
            <a:ext cx="702027" cy="8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551c9238d_0_551"/>
          <p:cNvSpPr/>
          <p:nvPr/>
        </p:nvSpPr>
        <p:spPr>
          <a:xfrm>
            <a:off x="6758750" y="86025"/>
            <a:ext cx="2247300" cy="849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4551c9238d_0_551"/>
          <p:cNvSpPr txBox="1"/>
          <p:nvPr/>
        </p:nvSpPr>
        <p:spPr>
          <a:xfrm>
            <a:off x="15500" y="386775"/>
            <a:ext cx="40659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</a:t>
            </a: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Organisation</a:t>
            </a:r>
            <a:r>
              <a:rPr b="1" i="0" lang="en-GB" sz="3000" u="none" cap="none" strike="noStrike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 Name</a:t>
            </a:r>
            <a:r>
              <a:rPr b="1" lang="en-GB" sz="30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]</a:t>
            </a:r>
            <a:endParaRPr b="1" i="0" sz="30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110" name="Google Shape;110;g14551c9238d_0_551"/>
          <p:cNvGraphicFramePr/>
          <p:nvPr/>
        </p:nvGraphicFramePr>
        <p:xfrm>
          <a:off x="91700" y="103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{672D2A4B-FFD1-4862-9445-0B6DD82359DE}</a:tableStyleId>
              </a:tblPr>
              <a:tblGrid>
                <a:gridCol w="2236175"/>
                <a:gridCol w="5007025"/>
              </a:tblGrid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ASN: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b="1"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XXXX</a:t>
                      </a: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b="1"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Organisation Profile: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[Business or Research Profile/Type, Looking Glass etc.]</a:t>
                      </a:r>
                      <a:endParaRPr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Traffic Profile: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[Inbound, Outbound, </a:t>
                      </a:r>
                      <a:r>
                        <a:rPr lang="en-GB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Balanced or O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thers</a:t>
                      </a:r>
                      <a:r>
                        <a:rPr lang="en-GB" u="none" cap="none" strike="noStrik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Traffic Volume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x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bps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Peering Policy/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Inclination: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Open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Selective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or 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Closed]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Peering Locations: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[Which 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POP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IXP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 or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DC?]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Location (City,Country)]  - If it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’s a long list, narrow it down to presence within the APAC region. 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Peeringdb Entry: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as</a:t>
                      </a:r>
                      <a:r>
                        <a:rPr b="1"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XXXX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.peeringdb.com]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GB" u="none" cap="none" strike="noStrike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Contact Information:</a:t>
                      </a:r>
                      <a:endParaRPr u="none" cap="none" strike="noStrike"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[Contact Person]</a:t>
                      </a:r>
                      <a:r>
                        <a:rPr lang="en-GB" u="none" cap="none" strike="noStrike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</a:t>
                      </a:r>
                      <a:r>
                        <a:rPr lang="en-GB"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[Email Address]</a:t>
                      </a:r>
                      <a:endParaRPr u="none" cap="none" strike="noStrike"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  <a:tr h="426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Additional Info</a:t>
                      </a:r>
                      <a:r>
                        <a:rPr lang="en-GB">
                          <a:solidFill>
                            <a:schemeClr val="lt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:</a:t>
                      </a:r>
                      <a:endParaRPr>
                        <a:solidFill>
                          <a:schemeClr val="lt1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[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Example: RPKI r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equirements</a:t>
                      </a:r>
                      <a:r>
                        <a:rPr lang="en-GB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, targeted peer profiles etc.]</a:t>
                      </a:r>
                      <a:endParaRPr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11" name="Google Shape;111;g14551c9238d_0_551"/>
          <p:cNvSpPr txBox="1"/>
          <p:nvPr/>
        </p:nvSpPr>
        <p:spPr>
          <a:xfrm>
            <a:off x="6558200" y="207825"/>
            <a:ext cx="26484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1800">
                <a:solidFill>
                  <a:srgbClr val="351C75"/>
                </a:solidFill>
                <a:latin typeface="Questrial"/>
                <a:ea typeface="Questrial"/>
                <a:cs typeface="Questrial"/>
                <a:sym typeface="Questrial"/>
              </a:rPr>
              <a:t>[Organisation Logo]</a:t>
            </a:r>
            <a:endParaRPr i="0" sz="1800" u="none" cap="none" strike="noStrike">
              <a:solidFill>
                <a:srgbClr val="351C75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2" name="Google Shape;112;g14551c9238d_0_551"/>
          <p:cNvSpPr/>
          <p:nvPr/>
        </p:nvSpPr>
        <p:spPr>
          <a:xfrm>
            <a:off x="7597275" y="1884525"/>
            <a:ext cx="1304400" cy="156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Photo </a:t>
            </a:r>
            <a:br>
              <a:rPr lang="en-GB" sz="1000">
                <a:latin typeface="Questrial"/>
                <a:ea typeface="Questrial"/>
                <a:cs typeface="Questrial"/>
                <a:sym typeface="Questrial"/>
              </a:rPr>
            </a:br>
            <a:r>
              <a:rPr lang="en-GB" sz="1000">
                <a:latin typeface="Questrial"/>
                <a:ea typeface="Questrial"/>
                <a:cs typeface="Questrial"/>
                <a:sym typeface="Questrial"/>
              </a:rPr>
              <a:t>(Contact Person)</a:t>
            </a:r>
            <a:endParaRPr i="0" sz="10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3" name="Google Shape;113;g14551c9238d_0_551"/>
          <p:cNvSpPr txBox="1"/>
          <p:nvPr/>
        </p:nvSpPr>
        <p:spPr>
          <a:xfrm rot="-417">
            <a:off x="-75" y="298"/>
            <a:ext cx="4940700" cy="399600"/>
          </a:xfrm>
          <a:prstGeom prst="rect">
            <a:avLst/>
          </a:prstGeom>
          <a:solidFill>
            <a:srgbClr val="674EA7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None/>
            </a:pPr>
            <a:r>
              <a:rPr b="1" lang="en-GB">
                <a:solidFill>
                  <a:schemeClr val="lt1"/>
                </a:solidFill>
              </a:rPr>
              <a:t>Corporate</a:t>
            </a:r>
            <a:r>
              <a:rPr b="1" i="0" lang="en-GB" u="none" cap="none" strike="noStrike">
                <a:solidFill>
                  <a:schemeClr val="lt1"/>
                </a:solidFill>
              </a:rPr>
              <a:t>/SME/Start-Ups</a:t>
            </a:r>
            <a:r>
              <a:rPr b="1" lang="en-GB">
                <a:solidFill>
                  <a:schemeClr val="lt1"/>
                </a:solidFill>
              </a:rPr>
              <a:t>/Educational/Research/Others</a:t>
            </a:r>
            <a:endParaRPr b="1" i="0" u="none" cap="none" strike="noStrike">
              <a:solidFill>
                <a:schemeClr val="lt1"/>
              </a:solidFill>
            </a:endParaRPr>
          </a:p>
        </p:txBody>
      </p:sp>
      <p:pic>
        <p:nvPicPr>
          <p:cNvPr id="114" name="Google Shape;114;g14551c9238d_0_5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5774" y="4273574"/>
            <a:ext cx="702027" cy="81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raja mohan</dc:creator>
</cp:coreProperties>
</file>